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9" r:id="rId11"/>
    <p:sldId id="264" r:id="rId12"/>
    <p:sldId id="266" r:id="rId13"/>
    <p:sldId id="267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FF0A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95" autoAdjust="0"/>
    <p:restoredTop sz="94622" autoAdjust="0"/>
  </p:normalViewPr>
  <p:slideViewPr>
    <p:cSldViewPr snapToGrid="0" snapToObjects="1">
      <p:cViewPr varScale="1">
        <p:scale>
          <a:sx n="167" d="100"/>
          <a:sy n="167" d="100"/>
        </p:scale>
        <p:origin x="-216" y="-1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08/07/12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08/07/12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08/07/12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08/07/12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08/07/12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08/07/12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08/07/12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08/07/12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08/07/12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08/07/12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08/07/12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08/07/12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e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1292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30225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088" y="175945"/>
            <a:ext cx="8215085" cy="1143755"/>
          </a:xfrm>
        </p:spPr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75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Century Gothic"/>
                <a:cs typeface="Century Gothic"/>
              </a:rPr>
              <a:t>Evidence of fragmented reef shark populations in the insular Pacific </a:t>
            </a:r>
            <a:r>
              <a:rPr lang="en-US" sz="3600" dirty="0">
                <a:latin typeface="Century Gothic"/>
                <a:cs typeface="Century Gothic"/>
              </a:rPr>
              <a:t/>
            </a:r>
            <a:br>
              <a:rPr lang="en-US" sz="3600" dirty="0">
                <a:latin typeface="Century Gothic"/>
                <a:cs typeface="Century Gothic"/>
              </a:rPr>
            </a:br>
            <a:endParaRPr lang="fr-FR" sz="3600" dirty="0"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30225" y="1122973"/>
            <a:ext cx="45079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 smtClean="0">
                <a:solidFill>
                  <a:schemeClr val="tx1">
                    <a:lumMod val="85000"/>
                  </a:schemeClr>
                </a:solidFill>
                <a:latin typeface="Century Gothic"/>
                <a:cs typeface="Century Gothic"/>
              </a:rPr>
              <a:t>Thomas Vignaud</a:t>
            </a:r>
          </a:p>
          <a:p>
            <a:pPr algn="r"/>
            <a:r>
              <a:rPr lang="en-US" sz="1400" dirty="0">
                <a:latin typeface="Century Gothic"/>
                <a:cs typeface="Century Gothic"/>
              </a:rPr>
              <a:t>LABEX “CORAIL</a:t>
            </a:r>
            <a:r>
              <a:rPr lang="en-US" sz="1400" dirty="0" smtClean="0">
                <a:latin typeface="Century Gothic"/>
                <a:cs typeface="Century Gothic"/>
              </a:rPr>
              <a:t>” - </a:t>
            </a:r>
            <a:r>
              <a:rPr lang="en-US" sz="1400" i="1" dirty="0">
                <a:latin typeface="Century Gothic"/>
                <a:cs typeface="Century Gothic"/>
              </a:rPr>
              <a:t>USR </a:t>
            </a:r>
            <a:r>
              <a:rPr lang="en-US" sz="1400" i="1" dirty="0" smtClean="0">
                <a:latin typeface="Century Gothic"/>
                <a:cs typeface="Century Gothic"/>
              </a:rPr>
              <a:t>3278 - </a:t>
            </a:r>
            <a:r>
              <a:rPr lang="en-US" sz="1400" i="1" dirty="0">
                <a:latin typeface="Century Gothic"/>
                <a:cs typeface="Century Gothic"/>
              </a:rPr>
              <a:t>CNRS – </a:t>
            </a:r>
            <a:r>
              <a:rPr lang="en-US" sz="1400" i="1" dirty="0" smtClean="0">
                <a:latin typeface="Century Gothic"/>
                <a:cs typeface="Century Gothic"/>
              </a:rPr>
              <a:t>EPHE - </a:t>
            </a:r>
          </a:p>
          <a:p>
            <a:pPr algn="r"/>
            <a:r>
              <a:rPr lang="en-US" sz="1400" i="1" dirty="0" smtClean="0">
                <a:latin typeface="Century Gothic"/>
                <a:cs typeface="Century Gothic"/>
              </a:rPr>
              <a:t> </a:t>
            </a:r>
            <a:r>
              <a:rPr lang="en-US" sz="1400" i="1" dirty="0">
                <a:latin typeface="Century Gothic"/>
                <a:cs typeface="Century Gothic"/>
              </a:rPr>
              <a:t>Centre de Recherche </a:t>
            </a:r>
            <a:r>
              <a:rPr lang="en-US" sz="1400" i="1" dirty="0" smtClean="0">
                <a:latin typeface="Century Gothic"/>
                <a:cs typeface="Century Gothic"/>
              </a:rPr>
              <a:t>Insulaire </a:t>
            </a:r>
            <a:r>
              <a:rPr lang="en-US" sz="1400" i="1" dirty="0">
                <a:latin typeface="Century Gothic"/>
                <a:cs typeface="Century Gothic"/>
              </a:rPr>
              <a:t>et </a:t>
            </a:r>
            <a:endParaRPr lang="en-US" sz="1400" i="1" dirty="0" smtClean="0">
              <a:latin typeface="Century Gothic"/>
              <a:cs typeface="Century Gothic"/>
            </a:endParaRPr>
          </a:p>
          <a:p>
            <a:pPr algn="r"/>
            <a:r>
              <a:rPr lang="en-US" sz="1400" i="1" dirty="0" smtClean="0">
                <a:latin typeface="Century Gothic"/>
                <a:cs typeface="Century Gothic"/>
              </a:rPr>
              <a:t>Observatoire </a:t>
            </a:r>
            <a:r>
              <a:rPr lang="en-US" sz="1400" i="1" dirty="0">
                <a:latin typeface="Century Gothic"/>
                <a:cs typeface="Century Gothic"/>
              </a:rPr>
              <a:t>de </a:t>
            </a:r>
            <a:r>
              <a:rPr lang="en-US" sz="1400" i="1" dirty="0" smtClean="0">
                <a:latin typeface="Century Gothic"/>
                <a:cs typeface="Century Gothic"/>
              </a:rPr>
              <a:t>l'Environnement  </a:t>
            </a:r>
            <a:r>
              <a:rPr lang="en-US" sz="1400" i="1" dirty="0">
                <a:latin typeface="Century Gothic"/>
                <a:cs typeface="Century Gothic"/>
              </a:rPr>
              <a:t>(CRIOBE)</a:t>
            </a:r>
            <a:endParaRPr lang="en-US" sz="1400" i="1" dirty="0" smtClean="0">
              <a:latin typeface="Century Gothic"/>
              <a:cs typeface="Century Gothic"/>
            </a:endParaRPr>
          </a:p>
          <a:p>
            <a:pPr algn="r"/>
            <a:endParaRPr lang="fr-FR" dirty="0"/>
          </a:p>
        </p:txBody>
      </p:sp>
      <p:pic>
        <p:nvPicPr>
          <p:cNvPr id="7" name="Picture 6" descr="EPH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772" y="4178200"/>
            <a:ext cx="968491" cy="812109"/>
          </a:xfrm>
          <a:prstGeom prst="rect">
            <a:avLst/>
          </a:prstGeom>
        </p:spPr>
      </p:pic>
      <p:pic>
        <p:nvPicPr>
          <p:cNvPr id="8" name="Picture 7" descr="CNR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773" y="4182512"/>
            <a:ext cx="1010877" cy="807797"/>
          </a:xfrm>
          <a:prstGeom prst="rect">
            <a:avLst/>
          </a:prstGeom>
        </p:spPr>
      </p:pic>
      <p:pic>
        <p:nvPicPr>
          <p:cNvPr id="9" name="Picture 8" descr="criobe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479" y="3370402"/>
            <a:ext cx="934694" cy="807798"/>
          </a:xfrm>
          <a:prstGeom prst="rect">
            <a:avLst/>
          </a:prstGeom>
        </p:spPr>
      </p:pic>
      <p:pic>
        <p:nvPicPr>
          <p:cNvPr id="10" name="Picture 9" descr="LogoLabex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927" y="3370402"/>
            <a:ext cx="1690916" cy="645407"/>
          </a:xfrm>
          <a:prstGeom prst="rect">
            <a:avLst/>
          </a:prstGeom>
        </p:spPr>
      </p:pic>
      <p:pic>
        <p:nvPicPr>
          <p:cNvPr id="11" name="Picture 10" descr="crisp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257" y="4317579"/>
            <a:ext cx="1690916" cy="672730"/>
          </a:xfrm>
          <a:prstGeom prst="rect">
            <a:avLst/>
          </a:prstGeom>
        </p:spPr>
      </p:pic>
      <p:pic>
        <p:nvPicPr>
          <p:cNvPr id="12" name="Picture 11" descr="ICRS2012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651" y="2381480"/>
            <a:ext cx="1920523" cy="8185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56478" y="2577902"/>
            <a:ext cx="1856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 smtClean="0">
                <a:solidFill>
                  <a:schemeClr val="tx1">
                    <a:lumMod val="85000"/>
                  </a:schemeClr>
                </a:solidFill>
                <a:latin typeface="Century Gothic"/>
                <a:cs typeface="Century Gothic"/>
              </a:rPr>
              <a:t>ICRS Session 13d : Reef sharks and coral reefs</a:t>
            </a:r>
          </a:p>
        </p:txBody>
      </p:sp>
    </p:spTree>
    <p:extLst>
      <p:ext uri="{BB962C8B-B14F-4D97-AF65-F5344CB8AC3E}">
        <p14:creationId xmlns:p14="http://schemas.microsoft.com/office/powerpoint/2010/main" val="1528999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7950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51987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6840" y="19023"/>
            <a:ext cx="3947160" cy="684286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Century Gothic"/>
                <a:cs typeface="Century Gothic"/>
              </a:rPr>
              <a:t>«  The Shark Drama »</a:t>
            </a:r>
            <a:endParaRPr lang="fr-FR" sz="2400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5303" y="703309"/>
            <a:ext cx="4368697" cy="4440191"/>
          </a:xfrm>
        </p:spPr>
        <p:txBody>
          <a:bodyPr>
            <a:normAutofit fontScale="92500" lnSpcReduction="10000"/>
          </a:bodyPr>
          <a:lstStyle/>
          <a:p>
            <a:r>
              <a:rPr lang="en-US" sz="1600" dirty="0" smtClean="0">
                <a:latin typeface="Century Gothic"/>
                <a:cs typeface="Century Gothic"/>
              </a:rPr>
              <a:t>Sharks are keystone species</a:t>
            </a:r>
          </a:p>
          <a:p>
            <a:pPr marL="0" indent="0">
              <a:buNone/>
            </a:pPr>
            <a:endParaRPr lang="en-US" sz="16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r>
              <a:rPr lang="en-US" sz="1600" i="1" dirty="0" smtClean="0">
                <a:latin typeface="Century Gothic"/>
                <a:cs typeface="Century Gothic"/>
              </a:rPr>
              <a:t>BUT</a:t>
            </a:r>
          </a:p>
          <a:p>
            <a:pPr marL="0" indent="0">
              <a:buNone/>
            </a:pPr>
            <a:endParaRPr lang="en-US" sz="1600" dirty="0" smtClean="0">
              <a:latin typeface="Century Gothic"/>
              <a:cs typeface="Century Gothic"/>
            </a:endParaRPr>
          </a:p>
          <a:p>
            <a:r>
              <a:rPr lang="en-US" sz="1600" dirty="0" smtClean="0">
                <a:latin typeface="Century Gothic"/>
                <a:cs typeface="Century Gothic"/>
              </a:rPr>
              <a:t>Fragile :</a:t>
            </a:r>
          </a:p>
          <a:p>
            <a:pPr marL="0" indent="0">
              <a:buNone/>
            </a:pPr>
            <a:r>
              <a:rPr lang="en-US" sz="1600" dirty="0" smtClean="0">
                <a:latin typeface="Century Gothic"/>
                <a:cs typeface="Century Gothic"/>
              </a:rPr>
              <a:t>Slow reproduction</a:t>
            </a:r>
          </a:p>
          <a:p>
            <a:pPr marL="0" indent="0">
              <a:buNone/>
            </a:pPr>
            <a:r>
              <a:rPr lang="en-US" sz="1600" dirty="0" smtClean="0">
                <a:latin typeface="Century Gothic"/>
                <a:cs typeface="Century Gothic"/>
              </a:rPr>
              <a:t>Easy to catch</a:t>
            </a:r>
          </a:p>
          <a:p>
            <a:pPr marL="0" indent="0">
              <a:buNone/>
            </a:pPr>
            <a:r>
              <a:rPr lang="en-US" sz="2000" dirty="0" smtClean="0">
                <a:latin typeface="Century Gothic"/>
                <a:cs typeface="Century Gothic"/>
              </a:rPr>
              <a:t>~</a:t>
            </a:r>
            <a:r>
              <a:rPr lang="en-US" sz="1600" dirty="0" smtClean="0">
                <a:latin typeface="Century Gothic"/>
                <a:cs typeface="Century Gothic"/>
              </a:rPr>
              <a:t> “K” Strategy </a:t>
            </a:r>
          </a:p>
          <a:p>
            <a:pPr marL="0" indent="0">
              <a:buNone/>
            </a:pPr>
            <a:r>
              <a:rPr lang="en-US" sz="1600" dirty="0" smtClean="0">
                <a:latin typeface="Century Gothic"/>
                <a:cs typeface="Century Gothic"/>
              </a:rPr>
              <a:t>Sensitive to exploitation</a:t>
            </a:r>
          </a:p>
          <a:p>
            <a:pPr marL="0" indent="0">
              <a:buNone/>
            </a:pPr>
            <a:endParaRPr lang="en-US" sz="16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r>
              <a:rPr lang="en-US" sz="1600" i="1" dirty="0" smtClean="0">
                <a:latin typeface="Century Gothic"/>
                <a:cs typeface="Century Gothic"/>
              </a:rPr>
              <a:t>AND</a:t>
            </a:r>
          </a:p>
          <a:p>
            <a:pPr marL="0" indent="0">
              <a:buNone/>
            </a:pPr>
            <a:endParaRPr lang="en-US" sz="1600" dirty="0" smtClean="0">
              <a:latin typeface="Century Gothic"/>
              <a:cs typeface="Century Gothic"/>
            </a:endParaRPr>
          </a:p>
          <a:p>
            <a:r>
              <a:rPr lang="en-US" sz="1600" dirty="0" smtClean="0">
                <a:latin typeface="Century Gothic"/>
                <a:cs typeface="Century Gothic"/>
              </a:rPr>
              <a:t>Overexploited</a:t>
            </a:r>
          </a:p>
          <a:p>
            <a:r>
              <a:rPr lang="en-US" sz="1600" dirty="0">
                <a:latin typeface="Century Gothic"/>
                <a:cs typeface="Century Gothic"/>
              </a:rPr>
              <a:t>E</a:t>
            </a:r>
            <a:r>
              <a:rPr lang="en-US" sz="1600" dirty="0" smtClean="0">
                <a:latin typeface="Century Gothic"/>
                <a:cs typeface="Century Gothic"/>
              </a:rPr>
              <a:t>nvironmental degradations</a:t>
            </a:r>
          </a:p>
          <a:p>
            <a:endParaRPr lang="en-US" sz="1600" dirty="0">
              <a:latin typeface="Century Gothic"/>
              <a:cs typeface="Century Gothic"/>
            </a:endParaRPr>
          </a:p>
          <a:p>
            <a:pPr marL="0" indent="0">
              <a:buNone/>
            </a:pPr>
            <a:r>
              <a:rPr lang="en-US" sz="1600" dirty="0" smtClean="0">
                <a:latin typeface="Century Gothic"/>
                <a:cs typeface="Century Gothic"/>
              </a:rPr>
              <a:t>-&gt; Sharks are among the most endangered species</a:t>
            </a:r>
            <a:endParaRPr lang="en-US" sz="16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6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2838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52"/>
            <a:ext cx="8229600" cy="67325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entury Gothic"/>
                <a:cs typeface="Century Gothic"/>
              </a:rPr>
              <a:t>Why connectivity matters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6654"/>
            <a:ext cx="8229600" cy="381796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000" dirty="0" smtClean="0">
                <a:latin typeface="Century Gothic"/>
                <a:cs typeface="Century Gothic"/>
              </a:rPr>
              <a:t>It is critical to understand the connectivity of populations to</a:t>
            </a:r>
          </a:p>
          <a:p>
            <a:pPr marL="0" indent="0">
              <a:buNone/>
            </a:pPr>
            <a:endParaRPr lang="en-US" sz="2000" dirty="0">
              <a:latin typeface="Century Gothic"/>
              <a:cs typeface="Century Gothic"/>
            </a:endParaRPr>
          </a:p>
          <a:p>
            <a:pPr>
              <a:buFont typeface="Arial"/>
              <a:buChar char="•"/>
            </a:pPr>
            <a:r>
              <a:rPr lang="en-US" sz="2000" dirty="0">
                <a:latin typeface="Century Gothic"/>
                <a:cs typeface="Century Gothic"/>
              </a:rPr>
              <a:t>P</a:t>
            </a:r>
            <a:r>
              <a:rPr lang="en-US" sz="2000" dirty="0" smtClean="0">
                <a:latin typeface="Century Gothic"/>
                <a:cs typeface="Century Gothic"/>
              </a:rPr>
              <a:t>roperly </a:t>
            </a:r>
            <a:r>
              <a:rPr lang="en-US" sz="2000" dirty="0" smtClean="0">
                <a:latin typeface="Century Gothic"/>
                <a:cs typeface="Century Gothic"/>
              </a:rPr>
              <a:t>design marine reserve networks</a:t>
            </a:r>
          </a:p>
          <a:p>
            <a:r>
              <a:rPr lang="en-US" sz="2000" dirty="0">
                <a:latin typeface="Century Gothic"/>
                <a:cs typeface="Century Gothic"/>
              </a:rPr>
              <a:t>M</a:t>
            </a:r>
            <a:r>
              <a:rPr lang="en-US" sz="2000" dirty="0" smtClean="0">
                <a:latin typeface="Century Gothic"/>
                <a:cs typeface="Century Gothic"/>
              </a:rPr>
              <a:t>ake </a:t>
            </a:r>
            <a:r>
              <a:rPr lang="en-US" sz="2000" dirty="0" smtClean="0">
                <a:latin typeface="Century Gothic"/>
                <a:cs typeface="Century Gothic"/>
              </a:rPr>
              <a:t>informed decisions about global species management</a:t>
            </a:r>
          </a:p>
          <a:p>
            <a:endParaRPr lang="en-US" sz="2000" dirty="0" smtClean="0">
              <a:latin typeface="Century Gothic"/>
              <a:cs typeface="Century Gothic"/>
            </a:endParaRPr>
          </a:p>
          <a:p>
            <a:endParaRPr lang="en-US" sz="2000" dirty="0">
              <a:latin typeface="Century Gothic"/>
              <a:cs typeface="Century Gothic"/>
            </a:endParaRPr>
          </a:p>
          <a:p>
            <a:pPr marL="0" indent="0">
              <a:buNone/>
            </a:pPr>
            <a:r>
              <a:rPr lang="en-US" sz="2000" dirty="0" smtClean="0">
                <a:latin typeface="Century Gothic"/>
                <a:cs typeface="Century Gothic"/>
              </a:rPr>
              <a:t>Connectivity strongly influences evolution process ( local adaptation, natural selection process, …)</a:t>
            </a:r>
          </a:p>
          <a:p>
            <a:endParaRPr lang="en-US" sz="2000" dirty="0" smtClean="0">
              <a:latin typeface="Century Gothic"/>
              <a:cs typeface="Century Gothic"/>
            </a:endParaRPr>
          </a:p>
          <a:p>
            <a:endParaRPr lang="en-US" sz="2000" dirty="0" smtClean="0">
              <a:latin typeface="Century Gothic"/>
              <a:cs typeface="Century Gothic"/>
            </a:endParaRPr>
          </a:p>
          <a:p>
            <a:endParaRPr lang="en-US" sz="2000" dirty="0" smtClean="0">
              <a:latin typeface="Century Gothic"/>
              <a:cs typeface="Century Gothic"/>
            </a:endParaRPr>
          </a:p>
          <a:p>
            <a:endParaRPr lang="en-US" sz="2000" dirty="0" smtClean="0">
              <a:latin typeface="Century Gothic"/>
              <a:cs typeface="Century Gothic"/>
            </a:endParaRPr>
          </a:p>
          <a:p>
            <a:endParaRPr lang="en-US" sz="2000" dirty="0" smtClean="0">
              <a:latin typeface="Century Gothic"/>
              <a:cs typeface="Century Gothic"/>
            </a:endParaRPr>
          </a:p>
          <a:p>
            <a:endParaRPr lang="en-US" sz="20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200" dirty="0" smtClean="0">
              <a:latin typeface="Century Gothic"/>
              <a:cs typeface="Century Gothic"/>
            </a:endParaRPr>
          </a:p>
          <a:p>
            <a:pPr marL="0" indent="0" algn="r">
              <a:buNone/>
            </a:pPr>
            <a:r>
              <a:rPr lang="en-US" sz="1200" dirty="0" smtClean="0">
                <a:latin typeface="Century Gothic"/>
                <a:cs typeface="Century Gothic"/>
              </a:rPr>
              <a:t>To know more : i.e. McCook </a:t>
            </a:r>
            <a:r>
              <a:rPr lang="en-US" sz="1200" i="1" dirty="0" smtClean="0">
                <a:latin typeface="Century Gothic"/>
                <a:cs typeface="Century Gothic"/>
              </a:rPr>
              <a:t>et al.</a:t>
            </a:r>
            <a:r>
              <a:rPr lang="en-US" sz="1200" dirty="0" smtClean="0">
                <a:latin typeface="Century Gothic"/>
                <a:cs typeface="Century Gothic"/>
              </a:rPr>
              <a:t> 2009, Botsford </a:t>
            </a:r>
            <a:r>
              <a:rPr lang="en-US" sz="1200" i="1" dirty="0" smtClean="0">
                <a:latin typeface="Century Gothic"/>
                <a:cs typeface="Century Gothic"/>
              </a:rPr>
              <a:t>et al.</a:t>
            </a:r>
            <a:r>
              <a:rPr lang="en-US" sz="1200" dirty="0" smtClean="0">
                <a:latin typeface="Century Gothic"/>
                <a:cs typeface="Century Gothic"/>
              </a:rPr>
              <a:t> 2009</a:t>
            </a:r>
            <a:endParaRPr lang="en-US" sz="1200" dirty="0">
              <a:latin typeface="Century Gothic"/>
              <a:cs typeface="Century Gothic"/>
            </a:endParaRPr>
          </a:p>
        </p:txBody>
      </p:sp>
      <p:pic>
        <p:nvPicPr>
          <p:cNvPr id="4" name="Picture 3" descr="Darwin's_Finch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70" y="2876549"/>
            <a:ext cx="2633937" cy="20029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87925" y="4842706"/>
            <a:ext cx="3389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 smtClean="0">
                <a:solidFill>
                  <a:schemeClr val="tx1">
                    <a:lumMod val="85000"/>
                  </a:schemeClr>
                </a:solidFill>
                <a:latin typeface="Century Gothic"/>
                <a:cs typeface="Century Gothic"/>
              </a:rPr>
              <a:t>Darwin’s Galapagos finches</a:t>
            </a:r>
          </a:p>
        </p:txBody>
      </p:sp>
    </p:spTree>
    <p:extLst>
      <p:ext uri="{BB962C8B-B14F-4D97-AF65-F5344CB8AC3E}">
        <p14:creationId xmlns:p14="http://schemas.microsoft.com/office/powerpoint/2010/main" val="1586980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4833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9391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8"/>
            <a:ext cx="8229600" cy="657595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latin typeface="Century Gothic"/>
                <a:cs typeface="Century Gothic"/>
              </a:rPr>
              <a:t>The blacktip reef shark </a:t>
            </a:r>
            <a:r>
              <a:rPr lang="fr-FR" sz="2400" dirty="0" smtClean="0">
                <a:latin typeface="Century Gothic"/>
                <a:cs typeface="Century Gothic"/>
              </a:rPr>
              <a:t>– </a:t>
            </a:r>
            <a:r>
              <a:rPr lang="fr-FR" sz="2400" i="1" dirty="0" smtClean="0">
                <a:latin typeface="Century Gothic"/>
                <a:cs typeface="Century Gothic"/>
              </a:rPr>
              <a:t>Carcharhinus melanopterus</a:t>
            </a:r>
            <a:endParaRPr lang="fr-FR" sz="2400" i="1" dirty="0">
              <a:latin typeface="Century Gothic"/>
              <a:cs typeface="Century Gothic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3939136"/>
            <a:ext cx="9144000" cy="120436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200" dirty="0" smtClean="0">
                <a:latin typeface="Century Gothic"/>
                <a:cs typeface="Century Gothic"/>
              </a:rPr>
              <a:t>Small (&lt;160 TL), coral reef associated, active swimming species.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Century Gothic"/>
                <a:cs typeface="Century Gothic"/>
              </a:rPr>
              <a:t>Sometimes forming small groups.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Century Gothic"/>
                <a:cs typeface="Century Gothic"/>
              </a:rPr>
              <a:t>Red Sea, Indian and Pacific Ocean, between 30°N-30°S.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Century Gothic"/>
                <a:cs typeface="Century Gothic"/>
              </a:rPr>
              <a:t>Easy to work on in some places : many individuals easy to fish from the shore, very resistant and easy to manipulate.</a:t>
            </a:r>
          </a:p>
        </p:txBody>
      </p:sp>
    </p:spTree>
    <p:extLst>
      <p:ext uri="{BB962C8B-B14F-4D97-AF65-F5344CB8AC3E}">
        <p14:creationId xmlns:p14="http://schemas.microsoft.com/office/powerpoint/2010/main" val="1605563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entury Gothic"/>
                <a:cs typeface="Century Gothic"/>
              </a:rPr>
              <a:t>French Polynesia – a fragmented system</a:t>
            </a:r>
            <a:endParaRPr lang="en-US" sz="2400" dirty="0">
              <a:latin typeface="Century Gothic"/>
              <a:cs typeface="Century Gothic"/>
            </a:endParaRPr>
          </a:p>
        </p:txBody>
      </p:sp>
      <p:pic>
        <p:nvPicPr>
          <p:cNvPr id="6" name="Content Placeholder 5" descr="PolyMapo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3" r="6563"/>
          <a:stretch>
            <a:fillRect/>
          </a:stretch>
        </p:blipFill>
        <p:spPr>
          <a:xfrm>
            <a:off x="10746" y="501899"/>
            <a:ext cx="9133255" cy="4197688"/>
          </a:xfrm>
        </p:spPr>
      </p:pic>
      <p:pic>
        <p:nvPicPr>
          <p:cNvPr id="3" name="Picture 2" descr="tetiaroa image satelli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15" y="3126673"/>
            <a:ext cx="2379528" cy="18922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65143" y="4790188"/>
            <a:ext cx="57931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>
                <a:solidFill>
                  <a:schemeClr val="tx1">
                    <a:lumMod val="85000"/>
                  </a:schemeClr>
                </a:solidFill>
                <a:latin typeface="Century Gothic"/>
                <a:cs typeface="Century Gothic"/>
              </a:rPr>
              <a:t>The example of Tetiaroa : a small atoll surrounded by deep-sea open waters. </a:t>
            </a:r>
          </a:p>
        </p:txBody>
      </p:sp>
    </p:spTree>
    <p:extLst>
      <p:ext uri="{BB962C8B-B14F-4D97-AF65-F5344CB8AC3E}">
        <p14:creationId xmlns:p14="http://schemas.microsoft.com/office/powerpoint/2010/main" val="819554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entury Gothic"/>
                <a:cs typeface="Century Gothic"/>
              </a:rPr>
              <a:t>Genetic connectivity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71098"/>
            <a:ext cx="8229600" cy="3394472"/>
          </a:xfrm>
        </p:spPr>
        <p:txBody>
          <a:bodyPr>
            <a:normAutofit/>
          </a:bodyPr>
          <a:lstStyle/>
          <a:p>
            <a:r>
              <a:rPr lang="en-US" sz="1400" dirty="0" smtClean="0">
                <a:latin typeface="Century Gothic"/>
                <a:cs typeface="Century Gothic"/>
              </a:rPr>
              <a:t>17  </a:t>
            </a:r>
            <a:r>
              <a:rPr lang="en-US" sz="1400" dirty="0" smtClean="0">
                <a:latin typeface="Century Gothic"/>
                <a:cs typeface="Century Gothic"/>
              </a:rPr>
              <a:t>microsatellites </a:t>
            </a:r>
            <a:r>
              <a:rPr lang="en-US" sz="1400" dirty="0" smtClean="0">
                <a:latin typeface="Century Gothic"/>
                <a:cs typeface="Century Gothic"/>
              </a:rPr>
              <a:t>loci.</a:t>
            </a:r>
            <a:endParaRPr lang="en-US" sz="1400" dirty="0" smtClean="0">
              <a:latin typeface="Century Gothic"/>
              <a:cs typeface="Century Gothic"/>
            </a:endParaRPr>
          </a:p>
          <a:p>
            <a:pPr>
              <a:buFont typeface="Arial"/>
              <a:buChar char="•"/>
            </a:pPr>
            <a:endParaRPr lang="en-US" sz="1400" dirty="0" smtClean="0">
              <a:latin typeface="Century Gothic"/>
              <a:cs typeface="Century Gothic"/>
            </a:endParaRPr>
          </a:p>
          <a:p>
            <a:pPr>
              <a:buFont typeface="Arial"/>
              <a:buChar char="•"/>
            </a:pPr>
            <a:endParaRPr lang="en-US" sz="1400" dirty="0" smtClean="0">
              <a:latin typeface="Century Gothic"/>
              <a:cs typeface="Century Gothic"/>
            </a:endParaRPr>
          </a:p>
          <a:p>
            <a:pPr>
              <a:buFont typeface="Arial"/>
              <a:buChar char="•"/>
            </a:pPr>
            <a:r>
              <a:rPr lang="en-US" sz="1400" dirty="0" smtClean="0">
                <a:latin typeface="Century Gothic"/>
                <a:cs typeface="Century Gothic"/>
              </a:rPr>
              <a:t>11  </a:t>
            </a:r>
            <a:r>
              <a:rPr lang="en-US" sz="1400" dirty="0" smtClean="0">
                <a:latin typeface="Century Gothic"/>
                <a:cs typeface="Century Gothic"/>
              </a:rPr>
              <a:t>Geographic clusters in French </a:t>
            </a:r>
            <a:r>
              <a:rPr lang="en-US" sz="1400" dirty="0" smtClean="0">
                <a:latin typeface="Century Gothic"/>
                <a:cs typeface="Century Gothic"/>
              </a:rPr>
              <a:t>Polynesia.</a:t>
            </a:r>
            <a:endParaRPr lang="en-US" sz="1400" dirty="0" smtClean="0">
              <a:latin typeface="Century Gothic"/>
              <a:cs typeface="Century Gothic"/>
            </a:endParaRPr>
          </a:p>
          <a:p>
            <a:r>
              <a:rPr lang="en-US" sz="1400" dirty="0" smtClean="0">
                <a:latin typeface="Century Gothic"/>
                <a:cs typeface="Century Gothic"/>
              </a:rPr>
              <a:t>3 </a:t>
            </a:r>
            <a:r>
              <a:rPr lang="en-US" sz="1400" dirty="0" smtClean="0">
                <a:latin typeface="Century Gothic"/>
                <a:cs typeface="Century Gothic"/>
              </a:rPr>
              <a:t> additional </a:t>
            </a:r>
            <a:r>
              <a:rPr lang="en-US" sz="1400" dirty="0" smtClean="0">
                <a:latin typeface="Century Gothic"/>
                <a:cs typeface="Century Gothic"/>
              </a:rPr>
              <a:t>Geographic clusters :</a:t>
            </a:r>
          </a:p>
          <a:p>
            <a:pPr marL="0" indent="0">
              <a:buNone/>
            </a:pPr>
            <a:r>
              <a:rPr lang="en-US" sz="1400" dirty="0">
                <a:latin typeface="Century Gothic"/>
                <a:cs typeface="Century Gothic"/>
              </a:rPr>
              <a:t> </a:t>
            </a:r>
            <a:r>
              <a:rPr lang="en-US" sz="1400" dirty="0" smtClean="0">
                <a:latin typeface="Century Gothic"/>
                <a:cs typeface="Century Gothic"/>
              </a:rPr>
              <a:t>      -  Red Sea</a:t>
            </a:r>
          </a:p>
          <a:p>
            <a:pPr marL="0" indent="0">
              <a:buNone/>
            </a:pPr>
            <a:r>
              <a:rPr lang="en-US" sz="1400" dirty="0">
                <a:latin typeface="Century Gothic"/>
                <a:cs typeface="Century Gothic"/>
              </a:rPr>
              <a:t> </a:t>
            </a:r>
            <a:r>
              <a:rPr lang="en-US" sz="1400" dirty="0" smtClean="0">
                <a:latin typeface="Century Gothic"/>
                <a:cs typeface="Century Gothic"/>
              </a:rPr>
              <a:t>      -  West Australia</a:t>
            </a:r>
          </a:p>
          <a:p>
            <a:pPr marL="0" indent="0">
              <a:buNone/>
            </a:pPr>
            <a:r>
              <a:rPr lang="en-US" sz="1400" dirty="0">
                <a:latin typeface="Century Gothic"/>
                <a:cs typeface="Century Gothic"/>
              </a:rPr>
              <a:t> </a:t>
            </a:r>
            <a:r>
              <a:rPr lang="en-US" sz="1400" dirty="0" smtClean="0">
                <a:latin typeface="Century Gothic"/>
                <a:cs typeface="Century Gothic"/>
              </a:rPr>
              <a:t>      -  New Caledonia</a:t>
            </a:r>
          </a:p>
          <a:p>
            <a:pPr marL="0" indent="0">
              <a:buNone/>
            </a:pPr>
            <a:endParaRPr lang="en-US" sz="20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20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20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2000" dirty="0">
              <a:latin typeface="Century Gothic"/>
              <a:cs typeface="Century Gothic"/>
            </a:endParaRPr>
          </a:p>
        </p:txBody>
      </p:sp>
      <p:pic>
        <p:nvPicPr>
          <p:cNvPr id="4" name="Picture 3" descr="mapicrspg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08" y="3268520"/>
            <a:ext cx="6113584" cy="1753562"/>
          </a:xfrm>
          <a:prstGeom prst="rect">
            <a:avLst/>
          </a:prstGeom>
        </p:spPr>
      </p:pic>
      <p:pic>
        <p:nvPicPr>
          <p:cNvPr id="6" name="Picture 5" descr="Capture d’écran 2012-07-08 à 16.34.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502" y="1053605"/>
            <a:ext cx="3248390" cy="100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54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23"/>
            <a:ext cx="8229600" cy="857250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Century Gothic"/>
                <a:cs typeface="Century Gothic"/>
              </a:rPr>
              <a:t>Firsts results</a:t>
            </a:r>
            <a:endParaRPr lang="fr-FR" sz="2400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14604"/>
            <a:ext cx="8229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 smtClean="0">
                <a:latin typeface="Century Gothic"/>
                <a:cs typeface="Century Gothic"/>
              </a:rPr>
              <a:t>Pairwise </a:t>
            </a:r>
            <a:r>
              <a:rPr lang="fr-FR" sz="1600" i="1" dirty="0" smtClean="0">
                <a:latin typeface="Century Gothic"/>
                <a:cs typeface="Century Gothic"/>
              </a:rPr>
              <a:t>F</a:t>
            </a:r>
            <a:r>
              <a:rPr lang="fr-FR" sz="1600" i="1" baseline="-25000" dirty="0" smtClean="0">
                <a:latin typeface="Century Gothic"/>
                <a:cs typeface="Century Gothic"/>
              </a:rPr>
              <a:t>ST  </a:t>
            </a:r>
            <a:r>
              <a:rPr lang="fr-FR" sz="1600" dirty="0" smtClean="0">
                <a:latin typeface="Century Gothic"/>
                <a:cs typeface="Century Gothic"/>
              </a:rPr>
              <a:t>values</a:t>
            </a:r>
            <a:endParaRPr lang="fr-FR" sz="1600" dirty="0">
              <a:latin typeface="Century Gothic"/>
              <a:cs typeface="Century Gothic"/>
            </a:endParaRPr>
          </a:p>
        </p:txBody>
      </p:sp>
      <p:pic>
        <p:nvPicPr>
          <p:cNvPr id="5" name="Picture 4" descr="Capture d’écran 2012-07-02 à 21.47.4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5509"/>
            <a:ext cx="9144000" cy="26650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09154" y="1187192"/>
            <a:ext cx="2334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 smtClean="0">
                <a:solidFill>
                  <a:schemeClr val="bg1"/>
                </a:solidFill>
                <a:latin typeface="Century Gothic"/>
                <a:cs typeface="Century Gothic"/>
              </a:rPr>
              <a:t>Results from Genepop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83958" y="3908718"/>
            <a:ext cx="2602841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Convention on </a:t>
            </a:r>
            <a:r>
              <a:rPr lang="en-US" sz="1100" i="1" dirty="0" smtClean="0"/>
              <a:t>F</a:t>
            </a:r>
            <a:r>
              <a:rPr lang="en-US" sz="1100" i="1" baseline="-25000" dirty="0" smtClean="0"/>
              <a:t>ST</a:t>
            </a:r>
            <a:r>
              <a:rPr lang="en-US" sz="1100" dirty="0" smtClean="0"/>
              <a:t> values :  </a:t>
            </a:r>
          </a:p>
          <a:p>
            <a:r>
              <a:rPr lang="en-US" sz="11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0 </a:t>
            </a:r>
            <a:r>
              <a:rPr lang="en-US" sz="11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-</a:t>
            </a:r>
            <a:r>
              <a:rPr lang="en-US" sz="11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0.05 </a:t>
            </a:r>
            <a:r>
              <a:rPr lang="en-US" sz="1100" dirty="0"/>
              <a:t>:</a:t>
            </a:r>
            <a:r>
              <a:rPr lang="en-US" sz="1100" dirty="0" smtClean="0"/>
              <a:t> </a:t>
            </a:r>
            <a:r>
              <a:rPr lang="en-US" sz="1100" dirty="0"/>
              <a:t>little </a:t>
            </a:r>
            <a:r>
              <a:rPr lang="en-US" sz="1100" dirty="0" smtClean="0"/>
              <a:t>differentiation </a:t>
            </a:r>
          </a:p>
          <a:p>
            <a:r>
              <a:rPr lang="en-US" sz="1100" dirty="0" smtClean="0"/>
              <a:t> 0.05 - 0.15 : </a:t>
            </a:r>
            <a:r>
              <a:rPr lang="en-US" sz="1100" dirty="0"/>
              <a:t>moderate </a:t>
            </a:r>
            <a:r>
              <a:rPr lang="en-US" sz="1100" dirty="0" smtClean="0"/>
              <a:t>differentiation</a:t>
            </a:r>
          </a:p>
          <a:p>
            <a:r>
              <a:rPr lang="en-US" sz="1100" dirty="0" smtClean="0"/>
              <a:t> 0.15 - 0.25 : </a:t>
            </a:r>
            <a:r>
              <a:rPr lang="en-US" sz="1100" dirty="0"/>
              <a:t>great </a:t>
            </a:r>
            <a:r>
              <a:rPr lang="en-US" sz="1100" dirty="0" smtClean="0"/>
              <a:t>differentiation</a:t>
            </a:r>
          </a:p>
          <a:p>
            <a:r>
              <a:rPr lang="en-US" sz="1100" dirty="0" smtClean="0"/>
              <a:t> 0.25 : </a:t>
            </a:r>
            <a:r>
              <a:rPr lang="en-US" sz="1100" dirty="0"/>
              <a:t>very great </a:t>
            </a:r>
            <a:r>
              <a:rPr lang="en-US" sz="1100" dirty="0" smtClean="0"/>
              <a:t>differentiation </a:t>
            </a:r>
          </a:p>
          <a:p>
            <a:endParaRPr lang="en-US" sz="800" dirty="0" smtClean="0"/>
          </a:p>
          <a:p>
            <a:pPr algn="r"/>
            <a:r>
              <a:rPr lang="en-US" sz="800" dirty="0" smtClean="0"/>
              <a:t>(</a:t>
            </a:r>
            <a:r>
              <a:rPr lang="en-US" sz="800" dirty="0"/>
              <a:t>Wright 1978; Hartl &amp; Clark 1997</a:t>
            </a:r>
            <a:r>
              <a:rPr lang="en-US" sz="800" dirty="0" smtClean="0"/>
              <a:t>)</a:t>
            </a:r>
          </a:p>
        </p:txBody>
      </p:sp>
      <p:sp>
        <p:nvSpPr>
          <p:cNvPr id="7" name="Oval 6"/>
          <p:cNvSpPr/>
          <p:nvPr/>
        </p:nvSpPr>
        <p:spPr>
          <a:xfrm>
            <a:off x="2235854" y="1273718"/>
            <a:ext cx="182519" cy="15969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83958" y="2425838"/>
            <a:ext cx="190125" cy="167300"/>
          </a:xfrm>
          <a:prstGeom prst="ellipse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422227" y="1954359"/>
            <a:ext cx="167309" cy="152090"/>
          </a:xfrm>
          <a:prstGeom prst="ellipse">
            <a:avLst/>
          </a:prstGeom>
          <a:solidFill>
            <a:srgbClr val="03FF0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54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lyMapicr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676"/>
            <a:ext cx="9144000" cy="40028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96585" y="60836"/>
            <a:ext cx="5247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 smtClean="0">
                <a:solidFill>
                  <a:schemeClr val="tx1">
                    <a:lumMod val="85000"/>
                  </a:schemeClr>
                </a:solidFill>
                <a:latin typeface="Century Gothic"/>
                <a:cs typeface="Century Gothic"/>
              </a:rPr>
              <a:t>Map of French Polynesia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6323" y="1458627"/>
            <a:ext cx="1315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chemeClr val="bg1"/>
                </a:solidFill>
                <a:latin typeface="Century Gothic"/>
                <a:cs typeface="Century Gothic"/>
              </a:rPr>
              <a:t>Rangiroa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24498" y="2357398"/>
            <a:ext cx="8241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000000"/>
                </a:solidFill>
                <a:latin typeface="Century Gothic"/>
                <a:cs typeface="Century Gothic"/>
              </a:rPr>
              <a:t>Fakarava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8002" y="2266145"/>
            <a:ext cx="806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000000"/>
                </a:solidFill>
                <a:latin typeface="Century Gothic"/>
                <a:cs typeface="Century Gothic"/>
              </a:rPr>
              <a:t>Tetiaroa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00446" y="2850252"/>
            <a:ext cx="8517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000000"/>
                </a:solidFill>
                <a:latin typeface="Century Gothic"/>
                <a:cs typeface="Century Gothic"/>
              </a:rPr>
              <a:t>Moorea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6326" y="3193894"/>
            <a:ext cx="8412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000000"/>
                </a:solidFill>
                <a:latin typeface="Century Gothic"/>
                <a:cs typeface="Century Gothic"/>
              </a:rPr>
              <a:t>Nengo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79759" y="1779455"/>
            <a:ext cx="8669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000000"/>
                </a:solidFill>
                <a:latin typeface="Century Gothic"/>
                <a:cs typeface="Century Gothic"/>
              </a:rPr>
              <a:t>Fakahina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87812" y="3794650"/>
            <a:ext cx="9354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000000"/>
                </a:solidFill>
                <a:latin typeface="Century Gothic"/>
                <a:cs typeface="Century Gothic"/>
              </a:rPr>
              <a:t>Actéons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25837" y="4441033"/>
            <a:ext cx="8973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srgbClr val="000000"/>
                </a:solidFill>
                <a:latin typeface="Century Gothic"/>
                <a:cs typeface="Century Gothic"/>
              </a:rPr>
              <a:t>Maria</a:t>
            </a:r>
          </a:p>
        </p:txBody>
      </p:sp>
    </p:spTree>
    <p:extLst>
      <p:ext uri="{BB962C8B-B14F-4D97-AF65-F5344CB8AC3E}">
        <p14:creationId xmlns:p14="http://schemas.microsoft.com/office/powerpoint/2010/main" val="1952642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Century Gothic"/>
                <a:cs typeface="Century Gothic"/>
              </a:rPr>
              <a:t>Bayesian approach</a:t>
            </a:r>
            <a:endParaRPr lang="fr-FR" sz="2400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050"/>
            <a:ext cx="8229600" cy="3330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dirty="0" smtClean="0">
                <a:latin typeface="Century Gothic"/>
                <a:cs typeface="Century Gothic"/>
              </a:rPr>
              <a:t>Adegenet generated compoplot for all clusters</a:t>
            </a:r>
            <a:endParaRPr lang="fr-FR" sz="1400" dirty="0">
              <a:latin typeface="Century Gothic"/>
              <a:cs typeface="Century Gothic"/>
            </a:endParaRPr>
          </a:p>
        </p:txBody>
      </p:sp>
      <p:pic>
        <p:nvPicPr>
          <p:cNvPr id="4" name="Picture 3" descr="Rplot959a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9737"/>
            <a:ext cx="9144000" cy="30171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05293" y="3794650"/>
            <a:ext cx="22387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srgbClr val="000000"/>
                </a:solidFill>
                <a:latin typeface="Century Gothic"/>
                <a:cs typeface="Century Gothic"/>
              </a:rPr>
              <a:t>Actéons from Northwest to Southeast</a:t>
            </a:r>
          </a:p>
        </p:txBody>
      </p:sp>
    </p:spTree>
    <p:extLst>
      <p:ext uri="{BB962C8B-B14F-4D97-AF65-F5344CB8AC3E}">
        <p14:creationId xmlns:p14="http://schemas.microsoft.com/office/powerpoint/2010/main" val="819554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75184" y="186022"/>
            <a:ext cx="719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tx1">
                    <a:lumMod val="85000"/>
                  </a:schemeClr>
                </a:solidFill>
                <a:latin typeface="Century Gothic"/>
                <a:cs typeface="Century Gothic"/>
              </a:rPr>
              <a:t>Crop from the Previous Compoplot</a:t>
            </a:r>
          </a:p>
        </p:txBody>
      </p:sp>
      <p:pic>
        <p:nvPicPr>
          <p:cNvPr id="6" name="Picture 5" descr="Rplot959acrop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820"/>
            <a:ext cx="9144000" cy="437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223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atterPolynesi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37294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2949" y="0"/>
            <a:ext cx="2771052" cy="543183"/>
          </a:xfrm>
        </p:spPr>
        <p:txBody>
          <a:bodyPr>
            <a:normAutofit/>
          </a:bodyPr>
          <a:lstStyle/>
          <a:p>
            <a:r>
              <a:rPr lang="fr-FR" sz="1400" dirty="0" smtClean="0">
                <a:latin typeface="Century Gothic"/>
                <a:cs typeface="Century Gothic"/>
              </a:rPr>
              <a:t>French Polynesia Scatter-Plot</a:t>
            </a:r>
            <a:endParaRPr lang="fr-FR" sz="14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19554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3"/>
            <a:ext cx="4517339" cy="85725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entury Gothic"/>
                <a:cs typeface="Century Gothic"/>
              </a:rPr>
              <a:t>A limited connectivity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953" y="1068225"/>
            <a:ext cx="4851054" cy="1323439"/>
          </a:xfrm>
        </p:spPr>
        <p:txBody>
          <a:bodyPr>
            <a:normAutofit/>
          </a:bodyPr>
          <a:lstStyle/>
          <a:p>
            <a:r>
              <a:rPr lang="en-US" sz="1200" dirty="0" smtClean="0">
                <a:latin typeface="Century Gothic"/>
                <a:cs typeface="Century Gothic"/>
              </a:rPr>
              <a:t>Needs for self-sustainability in each population </a:t>
            </a:r>
          </a:p>
          <a:p>
            <a:pPr marL="0" indent="0">
              <a:buNone/>
            </a:pPr>
            <a:r>
              <a:rPr lang="en-US" sz="1200" dirty="0" smtClean="0">
                <a:latin typeface="Century Gothic"/>
                <a:cs typeface="Century Gothic"/>
              </a:rPr>
              <a:t>                    ( = in each geographic cluster ?  ( = worldwide ? ))</a:t>
            </a:r>
          </a:p>
          <a:p>
            <a:endParaRPr lang="en-US" sz="1200" dirty="0">
              <a:latin typeface="Century Gothic"/>
              <a:cs typeface="Century Gothic"/>
            </a:endParaRPr>
          </a:p>
          <a:p>
            <a:r>
              <a:rPr lang="en-US" sz="1200" dirty="0" smtClean="0">
                <a:latin typeface="Century Gothic"/>
                <a:cs typeface="Century Gothic"/>
              </a:rPr>
              <a:t>Taking into account differences between shark species</a:t>
            </a:r>
          </a:p>
          <a:p>
            <a:pPr marL="0" indent="0">
              <a:buNone/>
            </a:pPr>
            <a:endParaRPr lang="en-US" sz="1200" dirty="0" smtClean="0">
              <a:latin typeface="Century Gothic"/>
              <a:cs typeface="Century Gothic"/>
            </a:endParaRPr>
          </a:p>
        </p:txBody>
      </p:sp>
      <p:pic>
        <p:nvPicPr>
          <p:cNvPr id="4" name="Picture 3" descr="IMG_1297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04" y="2391664"/>
            <a:ext cx="4144696" cy="25738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61833" y="2772924"/>
            <a:ext cx="441847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Gothic"/>
                <a:cs typeface="Century Gothic"/>
              </a:rPr>
              <a:t>Next steps ?</a:t>
            </a:r>
          </a:p>
          <a:p>
            <a:endParaRPr lang="en-US" sz="1200" dirty="0">
              <a:latin typeface="Century Gothic"/>
              <a:cs typeface="Century Gothic"/>
            </a:endParaRP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latin typeface="Century Gothic"/>
                <a:cs typeface="Century Gothic"/>
              </a:rPr>
              <a:t>Historical component ?  Bottlenecks</a:t>
            </a:r>
            <a:r>
              <a:rPr lang="en-US" sz="1200" dirty="0" smtClean="0">
                <a:latin typeface="Century Gothic"/>
                <a:cs typeface="Century Gothic"/>
              </a:rPr>
              <a:t>?</a:t>
            </a:r>
          </a:p>
          <a:p>
            <a:pPr marL="171450" indent="-171450">
              <a:buFont typeface="Arial"/>
              <a:buChar char="•"/>
            </a:pPr>
            <a:endParaRPr lang="en-US" sz="1200" dirty="0">
              <a:latin typeface="Century Gothic"/>
              <a:cs typeface="Century Gothic"/>
            </a:endParaRP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latin typeface="Century Gothic"/>
                <a:cs typeface="Century Gothic"/>
              </a:rPr>
              <a:t>Isolation by Distance… or “Isolation by Isolation</a:t>
            </a:r>
            <a:r>
              <a:rPr lang="en-US" sz="1200" dirty="0" smtClean="0">
                <a:latin typeface="Century Gothic"/>
                <a:cs typeface="Century Gothic"/>
              </a:rPr>
              <a:t>”</a:t>
            </a:r>
          </a:p>
          <a:p>
            <a:pPr marL="171450" indent="-171450">
              <a:buFont typeface="Arial"/>
              <a:buChar char="•"/>
            </a:pPr>
            <a:endParaRPr lang="en-US" sz="1200" dirty="0">
              <a:latin typeface="Century Gothic"/>
              <a:cs typeface="Century Gothic"/>
            </a:endParaRP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latin typeface="Century Gothic"/>
                <a:cs typeface="Century Gothic"/>
              </a:rPr>
              <a:t>Who moves ?  How/When ? (“why” ?)</a:t>
            </a:r>
          </a:p>
          <a:p>
            <a:pPr algn="r"/>
            <a:endParaRPr lang="en-US" sz="2000" i="1" dirty="0" smtClean="0">
              <a:solidFill>
                <a:schemeClr val="tx1">
                  <a:lumMod val="85000"/>
                </a:schemeClr>
              </a:solidFill>
              <a:latin typeface="Century Gothic"/>
              <a:cs typeface="Century Gothic"/>
            </a:endParaRPr>
          </a:p>
        </p:txBody>
      </p:sp>
      <p:pic>
        <p:nvPicPr>
          <p:cNvPr id="6" name="Picture 5" descr="Polyhis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920" y="121820"/>
            <a:ext cx="3886380" cy="18568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81291" y="969366"/>
            <a:ext cx="889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 smtClean="0">
                <a:solidFill>
                  <a:srgbClr val="000000"/>
                </a:solidFill>
                <a:latin typeface="+mj-lt"/>
                <a:cs typeface="Century Gothic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9554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5040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3749"/>
            <a:ext cx="8229600" cy="563379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Century Gothic"/>
                <a:cs typeface="Century Gothic"/>
              </a:rPr>
              <a:t>Thank you !</a:t>
            </a:r>
            <a:endParaRPr lang="en-US" sz="2000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30790"/>
            <a:ext cx="4220746" cy="45455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dirty="0" smtClean="0">
                <a:latin typeface="Century Gothic"/>
                <a:cs typeface="Century Gothic"/>
              </a:rPr>
              <a:t>  LABEX CORAIL – CRIOBE</a:t>
            </a:r>
          </a:p>
          <a:p>
            <a:pPr marL="0" indent="0">
              <a:buNone/>
            </a:pPr>
            <a:r>
              <a:rPr lang="en-US" sz="1100" dirty="0" smtClean="0">
                <a:latin typeface="Century Gothic"/>
                <a:cs typeface="Century Gothic"/>
              </a:rPr>
              <a:t>  CNRS – EPHE</a:t>
            </a:r>
          </a:p>
          <a:p>
            <a:pPr marL="0" indent="0">
              <a:buNone/>
            </a:pPr>
            <a:r>
              <a:rPr lang="en-US" sz="1100" dirty="0" smtClean="0">
                <a:latin typeface="Century Gothic"/>
                <a:cs typeface="Century Gothic"/>
              </a:rPr>
              <a:t>Supervisor </a:t>
            </a:r>
            <a:r>
              <a:rPr lang="en-US" sz="1100" dirty="0">
                <a:latin typeface="Century Gothic"/>
                <a:cs typeface="Century Gothic"/>
              </a:rPr>
              <a:t>: Serge Planes</a:t>
            </a:r>
          </a:p>
          <a:p>
            <a:pPr marL="0" indent="0">
              <a:buNone/>
            </a:pPr>
            <a:endParaRPr lang="en-US" sz="11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r>
              <a:rPr lang="en-US" sz="1000" dirty="0" smtClean="0">
                <a:latin typeface="Century Gothic"/>
                <a:cs typeface="Century Gothic"/>
              </a:rPr>
              <a:t>Special thanks to Save Our Seas Foundation for</a:t>
            </a:r>
          </a:p>
          <a:p>
            <a:pPr marL="0" indent="0">
              <a:buNone/>
            </a:pPr>
            <a:r>
              <a:rPr lang="en-US" sz="1000" dirty="0">
                <a:latin typeface="Century Gothic"/>
                <a:cs typeface="Century Gothic"/>
              </a:rPr>
              <a:t>e</a:t>
            </a:r>
            <a:r>
              <a:rPr lang="en-US" sz="1000" dirty="0" smtClean="0">
                <a:latin typeface="Century Gothic"/>
                <a:cs typeface="Century Gothic"/>
              </a:rPr>
              <a:t>xtra </a:t>
            </a:r>
            <a:r>
              <a:rPr lang="en-US" sz="1000" dirty="0">
                <a:latin typeface="Century Gothic"/>
                <a:cs typeface="Century Gothic"/>
              </a:rPr>
              <a:t>funding </a:t>
            </a:r>
            <a:r>
              <a:rPr lang="en-US" sz="1000" dirty="0" smtClean="0">
                <a:latin typeface="Century Gothic"/>
                <a:cs typeface="Century Gothic"/>
              </a:rPr>
              <a:t>to attend the ICRS</a:t>
            </a:r>
            <a:endParaRPr lang="en-US" sz="10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11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fr-FR" sz="1100" dirty="0" smtClean="0"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6268" y="4281726"/>
            <a:ext cx="32777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entury Gothic"/>
                <a:cs typeface="Century Gothic"/>
              </a:rPr>
              <a:t>Providing samples and/or help o</a:t>
            </a:r>
            <a:r>
              <a:rPr lang="en-US" sz="1000" dirty="0" smtClean="0">
                <a:latin typeface="Century Gothic"/>
                <a:cs typeface="Century Gothic"/>
              </a:rPr>
              <a:t>n </a:t>
            </a:r>
            <a:r>
              <a:rPr lang="en-US" sz="1000" dirty="0">
                <a:latin typeface="Century Gothic"/>
                <a:cs typeface="Century Gothic"/>
              </a:rPr>
              <a:t>the field :</a:t>
            </a:r>
          </a:p>
          <a:p>
            <a:r>
              <a:rPr lang="en-US" sz="1000" dirty="0" smtClean="0">
                <a:latin typeface="Century Gothic"/>
                <a:cs typeface="Century Gothic"/>
              </a:rPr>
              <a:t>   Johann </a:t>
            </a:r>
            <a:r>
              <a:rPr lang="en-US" sz="1000" dirty="0">
                <a:latin typeface="Century Gothic"/>
                <a:cs typeface="Century Gothic"/>
              </a:rPr>
              <a:t>Mourier</a:t>
            </a:r>
          </a:p>
          <a:p>
            <a:r>
              <a:rPr lang="en-US" sz="1000" dirty="0" smtClean="0">
                <a:latin typeface="Century Gothic"/>
                <a:cs typeface="Century Gothic"/>
              </a:rPr>
              <a:t>   Eric </a:t>
            </a:r>
            <a:r>
              <a:rPr lang="en-US" sz="1000" dirty="0">
                <a:latin typeface="Century Gothic"/>
                <a:cs typeface="Century Gothic"/>
              </a:rPr>
              <a:t>Clua</a:t>
            </a:r>
          </a:p>
          <a:p>
            <a:r>
              <a:rPr lang="en-US" sz="1000" dirty="0" smtClean="0">
                <a:latin typeface="Century Gothic"/>
                <a:cs typeface="Century Gothic"/>
              </a:rPr>
              <a:t>   Jennifer </a:t>
            </a:r>
            <a:r>
              <a:rPr lang="en-US" sz="1000" dirty="0">
                <a:latin typeface="Century Gothic"/>
                <a:cs typeface="Century Gothic"/>
              </a:rPr>
              <a:t>Ovenden</a:t>
            </a:r>
          </a:p>
          <a:p>
            <a:r>
              <a:rPr lang="en-US" sz="1000" dirty="0" smtClean="0">
                <a:latin typeface="Century Gothic"/>
                <a:cs typeface="Century Gothic"/>
              </a:rPr>
              <a:t>   Julia Spaet</a:t>
            </a:r>
            <a:endParaRPr lang="en-US" sz="1000" dirty="0">
              <a:latin typeface="Century Gothic"/>
              <a:cs typeface="Century Gothic"/>
            </a:endParaRPr>
          </a:p>
        </p:txBody>
      </p:sp>
      <p:pic>
        <p:nvPicPr>
          <p:cNvPr id="6" name="Picture 5" descr="SOSF_LOGO_jp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61" y="4743844"/>
            <a:ext cx="1174014" cy="31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54553"/>
      </p:ext>
    </p:extLst>
  </p:cSld>
  <p:clrMapOvr>
    <a:masterClrMapping/>
  </p:clrMapOvr>
</p:sld>
</file>

<file path=ppt/theme/theme1.xml><?xml version="1.0" encoding="utf-8"?>
<a:theme xmlns:a="http://schemas.openxmlformats.org/drawingml/2006/main" name="APerso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r">
          <a:defRPr sz="2000" i="1" dirty="0" smtClean="0">
            <a:solidFill>
              <a:schemeClr val="tx1">
                <a:lumMod val="85000"/>
              </a:schemeClr>
            </a:solidFill>
            <a:latin typeface="Century Gothic"/>
            <a:cs typeface="Century Gothic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1516</TotalTime>
  <Words>459</Words>
  <Application>Microsoft Macintosh PowerPoint</Application>
  <PresentationFormat>On-screen Show (16:9)</PresentationFormat>
  <Paragraphs>126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APerso1</vt:lpstr>
      <vt:lpstr>Evidence of fragmented reef shark populations in the insular Pacific  </vt:lpstr>
      <vt:lpstr>«  The Shark Drama »</vt:lpstr>
      <vt:lpstr>Why connectivity matters</vt:lpstr>
      <vt:lpstr>The blacktip reef shark – Carcharhinus melanopterus</vt:lpstr>
      <vt:lpstr>French Polynesia – a fragmented system</vt:lpstr>
      <vt:lpstr>Genetic connectivity</vt:lpstr>
      <vt:lpstr>Firsts results</vt:lpstr>
      <vt:lpstr>PowerPoint Presentation</vt:lpstr>
      <vt:lpstr>Bayesian approach</vt:lpstr>
      <vt:lpstr>PowerPoint Presentation</vt:lpstr>
      <vt:lpstr>French Polynesia Scatter-Plot</vt:lpstr>
      <vt:lpstr>A limited connectivity</vt:lpstr>
      <vt:lpstr>Thank you !</vt:lpstr>
    </vt:vector>
  </TitlesOfParts>
  <Company>CRIOBE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Vignaud</dc:creator>
  <cp:lastModifiedBy>Thomas Vignaud</cp:lastModifiedBy>
  <cp:revision>218</cp:revision>
  <dcterms:created xsi:type="dcterms:W3CDTF">2012-06-25T15:48:46Z</dcterms:created>
  <dcterms:modified xsi:type="dcterms:W3CDTF">2012-07-08T06:37:08Z</dcterms:modified>
</cp:coreProperties>
</file>